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9" r:id="rId3"/>
    <p:sldId id="257" r:id="rId4"/>
    <p:sldId id="261" r:id="rId5"/>
    <p:sldId id="258" r:id="rId6"/>
    <p:sldId id="262" r:id="rId7"/>
    <p:sldId id="263" r:id="rId8"/>
    <p:sldId id="264" r:id="rId9"/>
    <p:sldId id="267" r:id="rId10"/>
    <p:sldId id="268" r:id="rId11"/>
    <p:sldId id="269" r:id="rId12"/>
    <p:sldId id="271" r:id="rId13"/>
    <p:sldId id="266" r:id="rId14"/>
    <p:sldId id="270" r:id="rId15"/>
    <p:sldId id="272" r:id="rId16"/>
    <p:sldId id="27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384"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CEDD6F4-D9E3-48C8-A145-00CB6F4D691F}" type="datetimeFigureOut">
              <a:rPr lang="en-US" smtClean="0"/>
              <a:pPr/>
              <a:t>4/10/2012</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5DD12F8-C185-4D0D-A1A0-C33981C2170D}" type="slidenum">
              <a:rPr lang="en-US" smtClean="0"/>
              <a:pPr/>
              <a:t>‹#›</a:t>
            </a:fld>
            <a:endParaRPr lang="en-US" dirty="0"/>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EDD6F4-D9E3-48C8-A145-00CB6F4D691F}" type="datetimeFigureOut">
              <a:rPr lang="en-US" smtClean="0"/>
              <a:pPr/>
              <a:t>4/10/2012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5DD12F8-C185-4D0D-A1A0-C33981C2170D}"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6915912" y="3009901"/>
            <a:ext cx="457200" cy="441325"/>
          </a:xfrm>
        </p:spPr>
        <p:txBody>
          <a:bodyPr/>
          <a:lstStyle/>
          <a:p>
            <a:fld id="{B5DD12F8-C185-4D0D-A1A0-C33981C2170D}" type="slidenum">
              <a:rPr lang="en-US" smtClean="0"/>
              <a:pPr/>
              <a:t>‹#›</a:t>
            </a:fld>
            <a:endParaRPr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EDD6F4-D9E3-48C8-A145-00CB6F4D691F}" type="datetimeFigureOut">
              <a:rPr lang="en-US" smtClean="0"/>
              <a:pPr/>
              <a:t>4/10/2012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CEDD6F4-D9E3-48C8-A145-00CB6F4D691F}" type="datetimeFigureOut">
              <a:rPr lang="en-US" smtClean="0"/>
              <a:pPr/>
              <a:t>4/10/2012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361688" y="1026372"/>
            <a:ext cx="457200" cy="441325"/>
          </a:xfrm>
        </p:spPr>
        <p:txBody>
          <a:bodyPr/>
          <a:lstStyle/>
          <a:p>
            <a:fld id="{B5DD12F8-C185-4D0D-A1A0-C33981C2170D}" type="slidenum">
              <a:rPr lang="en-US" smtClean="0"/>
              <a:pPr/>
              <a:t>‹#›</a:t>
            </a:fld>
            <a:endParaRPr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dirty="0"/>
          </a:p>
        </p:txBody>
      </p:sp>
      <p:sp>
        <p:nvSpPr>
          <p:cNvPr id="4" name="Date Placeholder 3"/>
          <p:cNvSpPr>
            <a:spLocks noGrp="1"/>
          </p:cNvSpPr>
          <p:nvPr>
            <p:ph type="dt" sz="half" idx="10"/>
          </p:nvPr>
        </p:nvSpPr>
        <p:spPr/>
        <p:txBody>
          <a:bodyPr/>
          <a:lstStyle/>
          <a:p>
            <a:fld id="{7CEDD6F4-D9E3-48C8-A145-00CB6F4D691F}" type="datetimeFigureOut">
              <a:rPr lang="en-US" smtClean="0"/>
              <a:pPr/>
              <a:t>4/10/2012</a:t>
            </a:fld>
            <a:endParaRPr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5DD12F8-C185-4D0D-A1A0-C33981C2170D}" type="slidenum">
              <a:rPr lang="en-US" smtClean="0"/>
              <a:pPr/>
              <a:t>‹#›</a:t>
            </a:fld>
            <a:endParaRPr lang="en-US" dirty="0"/>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7CEDD6F4-D9E3-48C8-A145-00CB6F4D691F}" type="datetimeFigureOut">
              <a:rPr lang="en-US" smtClean="0"/>
              <a:pPr/>
              <a:t>4/10/2012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5DD12F8-C185-4D0D-A1A0-C33981C2170D}" type="slidenum">
              <a:rPr lang="en-US" smtClean="0"/>
              <a:pPr/>
              <a:t>‹#›</a:t>
            </a:fld>
            <a:endParaRPr lang="en-US" dirty="0"/>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CEDD6F4-D9E3-48C8-A145-00CB6F4D691F}" type="datetimeFigureOut">
              <a:rPr lang="en-US" smtClean="0"/>
              <a:pPr/>
              <a:t>4/10/2012</a:t>
            </a:fld>
            <a:endParaRPr lang="en-US" dirty="0"/>
          </a:p>
        </p:txBody>
      </p:sp>
      <p:sp>
        <p:nvSpPr>
          <p:cNvPr id="8" name="Footer Placeholder 7"/>
          <p:cNvSpPr>
            <a:spLocks noGrp="1"/>
          </p:cNvSpPr>
          <p:nvPr>
            <p:ph type="ftr" sz="quarter" idx="11"/>
          </p:nvPr>
        </p:nvSpPr>
        <p:spPr>
          <a:xfrm>
            <a:off x="304800" y="6409944"/>
            <a:ext cx="3581400" cy="365760"/>
          </a:xfrm>
        </p:spPr>
        <p:txBody>
          <a:bodyPr/>
          <a:lstStyle/>
          <a:p>
            <a:endParaRPr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5DD12F8-C185-4D0D-A1A0-C33981C2170D}" type="slidenum">
              <a:rPr lang="en-US" smtClean="0"/>
              <a:pPr/>
              <a:t>‹#›</a:t>
            </a:fld>
            <a:endParaRPr lang="en-US" dirty="0"/>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CEDD6F4-D9E3-48C8-A145-00CB6F4D691F}" type="datetimeFigureOut">
              <a:rPr lang="en-US" smtClean="0"/>
              <a:pPr/>
              <a:t>4/10/2012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4343400" y="1036020"/>
            <a:ext cx="457200" cy="441325"/>
          </a:xfrm>
        </p:spPr>
        <p:txBody>
          <a:bodyPr/>
          <a:lstStyle/>
          <a:p>
            <a:fld id="{B5DD12F8-C185-4D0D-A1A0-C33981C2170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7CEDD6F4-D9E3-48C8-A145-00CB6F4D691F}" type="datetimeFigureOut">
              <a:rPr lang="en-US" smtClean="0"/>
              <a:pPr/>
              <a:t>4/10/2012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5DD12F8-C185-4D0D-A1A0-C33981C2170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5DD12F8-C185-4D0D-A1A0-C33981C2170D}" type="slidenum">
              <a:rPr lang="en-US" smtClean="0"/>
              <a:pPr/>
              <a:t>‹#›</a:t>
            </a:fld>
            <a:endParaRPr lang="en-US" dirty="0"/>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p:txBody>
          <a:bodyPr/>
          <a:lstStyle/>
          <a:p>
            <a:fld id="{7CEDD6F4-D9E3-48C8-A145-00CB6F4D691F}" type="datetimeFigureOut">
              <a:rPr lang="en-US" smtClean="0"/>
              <a:pPr/>
              <a:t>4/10/2012</a:t>
            </a:fld>
            <a:endParaRPr lang="en-US" dirty="0"/>
          </a:p>
        </p:txBody>
      </p:sp>
      <p:sp>
        <p:nvSpPr>
          <p:cNvPr id="6" name="Footer Placeholder 5"/>
          <p:cNvSpPr>
            <a:spLocks noGrp="1"/>
          </p:cNvSpPr>
          <p:nvPr>
            <p:ph type="ftr" sz="quarter" idx="11"/>
          </p:nvPr>
        </p:nvSpPr>
        <p:spPr>
          <a:xfrm>
            <a:off x="301752" y="6410848"/>
            <a:ext cx="3383280" cy="365760"/>
          </a:xfrm>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p>
            <a:fld id="{B5DD12F8-C185-4D0D-A1A0-C33981C2170D}" type="slidenum">
              <a:rPr lang="en-US" smtClean="0"/>
              <a:pPr/>
              <a:t>‹#›</a:t>
            </a:fld>
            <a:endParaRPr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a:xfrm>
            <a:off x="5788152" y="6404984"/>
            <a:ext cx="3044952" cy="365760"/>
          </a:xfrm>
        </p:spPr>
        <p:txBody>
          <a:bodyPr/>
          <a:lstStyle/>
          <a:p>
            <a:fld id="{7CEDD6F4-D9E3-48C8-A145-00CB6F4D691F}" type="datetimeFigureOut">
              <a:rPr lang="en-US" smtClean="0"/>
              <a:pPr/>
              <a:t>4/10/2012</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CEDD6F4-D9E3-48C8-A145-00CB6F4D691F}" type="datetimeFigureOut">
              <a:rPr lang="en-US" smtClean="0"/>
              <a:pPr/>
              <a:t>4/10/2012</a:t>
            </a:fld>
            <a:endParaRPr lang="en-US" dirty="0"/>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5DD12F8-C185-4D0D-A1A0-C33981C2170D}" type="slidenum">
              <a:rPr lang="en-US" smtClean="0"/>
              <a:pPr/>
              <a:t>‹#›</a:t>
            </a:fld>
            <a:endParaRPr lang="en-US" dirty="0"/>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Dr. Alan Haffa</a:t>
            </a:r>
            <a:endParaRPr lang="en-US" dirty="0"/>
          </a:p>
        </p:txBody>
      </p:sp>
      <p:sp>
        <p:nvSpPr>
          <p:cNvPr id="2" name="Title 1"/>
          <p:cNvSpPr>
            <a:spLocks noGrp="1"/>
          </p:cNvSpPr>
          <p:nvPr>
            <p:ph type="ctrTitle"/>
          </p:nvPr>
        </p:nvSpPr>
        <p:spPr/>
        <p:txBody>
          <a:bodyPr>
            <a:normAutofit fontScale="90000"/>
          </a:bodyPr>
          <a:lstStyle/>
          <a:p>
            <a:r>
              <a:rPr lang="en-US" dirty="0" smtClean="0"/>
              <a:t>Confessions of Felix Krull: Confidence Man by Thomas Mann</a:t>
            </a:r>
            <a:endParaRPr lang="en-US" dirty="0"/>
          </a:p>
        </p:txBody>
      </p:sp>
    </p:spTree>
    <p:extLst>
      <p:ext uri="{BB962C8B-B14F-4D97-AF65-F5344CB8AC3E}">
        <p14:creationId xmlns:p14="http://schemas.microsoft.com/office/powerpoint/2010/main" xmlns="" val="30444339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Real?</a:t>
            </a:r>
            <a:endParaRPr lang="en-US" dirty="0"/>
          </a:p>
        </p:txBody>
      </p:sp>
      <p:sp>
        <p:nvSpPr>
          <p:cNvPr id="3" name="Content Placeholder 2"/>
          <p:cNvSpPr>
            <a:spLocks noGrp="1"/>
          </p:cNvSpPr>
          <p:nvPr>
            <p:ph sz="quarter" idx="1"/>
          </p:nvPr>
        </p:nvSpPr>
        <p:spPr>
          <a:xfrm>
            <a:off x="301752" y="1527048"/>
            <a:ext cx="8613648" cy="4721352"/>
          </a:xfrm>
        </p:spPr>
        <p:txBody>
          <a:bodyPr>
            <a:normAutofit fontScale="85000" lnSpcReduction="20000"/>
          </a:bodyPr>
          <a:lstStyle/>
          <a:p>
            <a:r>
              <a:rPr lang="en-US" dirty="0" smtClean="0"/>
              <a:t>He goes to theatre and is impressed by the main actor</a:t>
            </a:r>
          </a:p>
          <a:p>
            <a:r>
              <a:rPr lang="en-US" dirty="0" smtClean="0"/>
              <a:t>In his dressing room, he sees the actor without his make up and clothing</a:t>
            </a:r>
          </a:p>
          <a:p>
            <a:r>
              <a:rPr lang="en-US" dirty="0" smtClean="0"/>
              <a:t>“I shall never forget the disgusting sight that met my boyish eyes”: heavy make-up; wig; pimples</a:t>
            </a:r>
          </a:p>
          <a:p>
            <a:r>
              <a:rPr lang="en-US" dirty="0" smtClean="0"/>
              <a:t>“this, then—such was the tenor of my thoughts—this grease smeared and pimply individual is the charmer at whom the twilight crowd was just now gazing so soulfully!  This repulsive worm is the reality of the glorious butterfly in whom those deluded spectators believed they were beholding the realization of all their own secret dreams of beauty, grace, and perfection!”</a:t>
            </a:r>
          </a:p>
          <a:p>
            <a:r>
              <a:rPr lang="en-US" dirty="0" smtClean="0"/>
              <a:t>Realizes that if such a man can be so successful, he can pretend to be anyone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Learns how to Pretend</a:t>
            </a:r>
            <a:endParaRPr lang="en-US" dirty="0"/>
          </a:p>
        </p:txBody>
      </p:sp>
      <p:sp>
        <p:nvSpPr>
          <p:cNvPr id="3" name="Content Placeholder 2"/>
          <p:cNvSpPr>
            <a:spLocks noGrp="1"/>
          </p:cNvSpPr>
          <p:nvPr>
            <p:ph sz="quarter" idx="1"/>
          </p:nvPr>
        </p:nvSpPr>
        <p:spPr>
          <a:xfrm>
            <a:off x="301752" y="1527048"/>
            <a:ext cx="8689848" cy="4873752"/>
          </a:xfrm>
        </p:spPr>
        <p:txBody>
          <a:bodyPr>
            <a:normAutofit fontScale="92500"/>
          </a:bodyPr>
          <a:lstStyle/>
          <a:p>
            <a:r>
              <a:rPr lang="en-US" dirty="0" smtClean="0"/>
              <a:t>Fools his mother and even the doctor</a:t>
            </a:r>
          </a:p>
          <a:p>
            <a:r>
              <a:rPr lang="en-US" dirty="0" smtClean="0"/>
              <a:t>Knows how to reinforce the assumptions of others</a:t>
            </a:r>
          </a:p>
          <a:p>
            <a:r>
              <a:rPr lang="en-US" dirty="0" smtClean="0"/>
              <a:t>Doctor expects him to have had headaches…and so he asserts that he does</a:t>
            </a:r>
          </a:p>
          <a:p>
            <a:r>
              <a:rPr lang="en-US" dirty="0" smtClean="0"/>
              <a:t>He will play a part again at the Army Recruiter: He acts like he wants to be enlisted; he is enthusiastic; reluctantly he reveals that he has “migraines.”</a:t>
            </a:r>
          </a:p>
          <a:p>
            <a:r>
              <a:rPr lang="en-US" dirty="0" smtClean="0"/>
              <a:t>The Army doctor is disdainful of civilian doctors and so he reinforces this and leads the Army doctor to conclude that his ailment is epilepsy and not merely migraines</a:t>
            </a:r>
          </a:p>
          <a:p>
            <a:r>
              <a:rPr lang="en-US" dirty="0" smtClean="0"/>
              <a:t>He is denied by the Army, but he acts shocked and sad</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 </a:t>
            </a:r>
            <a:r>
              <a:rPr lang="en-US" dirty="0" err="1" smtClean="0"/>
              <a:t>vs</a:t>
            </a:r>
            <a:r>
              <a:rPr lang="en-US" dirty="0" smtClean="0"/>
              <a:t> Nature</a:t>
            </a:r>
            <a:endParaRPr lang="en-US" dirty="0"/>
          </a:p>
        </p:txBody>
      </p:sp>
      <p:sp>
        <p:nvSpPr>
          <p:cNvPr id="3" name="Content Placeholder 2"/>
          <p:cNvSpPr>
            <a:spLocks noGrp="1"/>
          </p:cNvSpPr>
          <p:nvPr>
            <p:ph sz="quarter" idx="1"/>
          </p:nvPr>
        </p:nvSpPr>
        <p:spPr/>
        <p:txBody>
          <a:bodyPr/>
          <a:lstStyle/>
          <a:p>
            <a:r>
              <a:rPr lang="en-US" dirty="0" smtClean="0"/>
              <a:t>Reflecting on his deception of Doctor</a:t>
            </a:r>
          </a:p>
          <a:p>
            <a:r>
              <a:rPr lang="en-US" dirty="0" smtClean="0"/>
              <a:t>“I had improved upon nature, realized a dream; and only he who has succeeded in creating a compelling and effective reality out of nothing, out of sheer inward knowledge and contemplation—in short, out of nothing more than imagination and the daring exploitation of his own body—he alone understands the strange and dreamlike satisfaction with which I rested from my creative task.”</a:t>
            </a:r>
          </a:p>
          <a:p>
            <a:r>
              <a:rPr lang="en-US" dirty="0" smtClean="0"/>
              <a:t>Art is superior to Nature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Sexual Awakening</a:t>
            </a:r>
            <a:endParaRPr lang="en-US" dirty="0"/>
          </a:p>
        </p:txBody>
      </p:sp>
      <p:sp>
        <p:nvSpPr>
          <p:cNvPr id="3" name="Content Placeholder 2"/>
          <p:cNvSpPr>
            <a:spLocks noGrp="1"/>
          </p:cNvSpPr>
          <p:nvPr>
            <p:ph sz="quarter" idx="1"/>
          </p:nvPr>
        </p:nvSpPr>
        <p:spPr/>
        <p:txBody>
          <a:bodyPr/>
          <a:lstStyle/>
          <a:p>
            <a:r>
              <a:rPr lang="en-US" dirty="0" smtClean="0"/>
              <a:t>Part of the </a:t>
            </a:r>
            <a:r>
              <a:rPr lang="en-US" dirty="0" err="1" smtClean="0"/>
              <a:t>Picaro</a:t>
            </a:r>
            <a:r>
              <a:rPr lang="en-US" dirty="0" smtClean="0"/>
              <a:t> tradition</a:t>
            </a:r>
          </a:p>
          <a:p>
            <a:r>
              <a:rPr lang="en-US" dirty="0" smtClean="0"/>
              <a:t>Relates how he suckled at the breast of his nurse when he was 8</a:t>
            </a:r>
          </a:p>
          <a:p>
            <a:r>
              <a:rPr lang="en-US" dirty="0" smtClean="0"/>
              <a:t>As a teen ager, he sees a young prostitute and she takes him for free to educate him</a:t>
            </a:r>
          </a:p>
          <a:p>
            <a:r>
              <a:rPr lang="en-US" dirty="0" smtClean="0"/>
              <a:t>Unlike Augustine who feels guilt for his sexuality, Krull revels in his sensual nature</a:t>
            </a:r>
          </a:p>
          <a:p>
            <a:r>
              <a:rPr lang="en-US" dirty="0" smtClean="0"/>
              <a:t>Pleasing people is part of his motivation for playing roles, and he will do this with women too</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 as a Waiter</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In Paris, works as an lift operator and then waiter</a:t>
            </a:r>
          </a:p>
          <a:p>
            <a:r>
              <a:rPr lang="en-US" dirty="0" smtClean="0"/>
              <a:t>Steals jewelry </a:t>
            </a:r>
          </a:p>
          <a:p>
            <a:r>
              <a:rPr lang="en-US" dirty="0" smtClean="0"/>
              <a:t>Has a fling with a wealthy woman</a:t>
            </a:r>
          </a:p>
          <a:p>
            <a:r>
              <a:rPr lang="en-US" dirty="0" smtClean="0"/>
              <a:t>The money gives him the freedom to lead a double life</a:t>
            </a:r>
          </a:p>
          <a:p>
            <a:r>
              <a:rPr lang="en-US" dirty="0" smtClean="0"/>
              <a:t>During the day a waiter, at night, he goes to expensive restaurants and theatre and dresses the part</a:t>
            </a:r>
          </a:p>
          <a:p>
            <a:r>
              <a:rPr lang="en-US" dirty="0" smtClean="0"/>
              <a:t>He sees one of his customers and begins his next adventure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Prince and the Pauper episode</a:t>
            </a:r>
            <a:endParaRPr lang="en-US" dirty="0"/>
          </a:p>
        </p:txBody>
      </p:sp>
      <p:sp>
        <p:nvSpPr>
          <p:cNvPr id="3" name="Content Placeholder 2"/>
          <p:cNvSpPr>
            <a:spLocks noGrp="1"/>
          </p:cNvSpPr>
          <p:nvPr>
            <p:ph sz="quarter" idx="1"/>
          </p:nvPr>
        </p:nvSpPr>
        <p:spPr>
          <a:xfrm>
            <a:off x="301752" y="1527048"/>
            <a:ext cx="8689848" cy="4873752"/>
          </a:xfrm>
        </p:spPr>
        <p:txBody>
          <a:bodyPr>
            <a:normAutofit fontScale="92500" lnSpcReduction="10000"/>
          </a:bodyPr>
          <a:lstStyle/>
          <a:p>
            <a:r>
              <a:rPr lang="en-US" dirty="0" smtClean="0"/>
              <a:t>His wealthy friend, the Marquis, is in love </a:t>
            </a:r>
          </a:p>
          <a:p>
            <a:r>
              <a:rPr lang="en-US" dirty="0" smtClean="0"/>
              <a:t>Parents want to send him away on trip</a:t>
            </a:r>
          </a:p>
          <a:p>
            <a:r>
              <a:rPr lang="en-US" dirty="0" smtClean="0"/>
              <a:t>Krull will go as him and the Marquis will live in Krull’s apartment with his girlfriend</a:t>
            </a:r>
          </a:p>
          <a:p>
            <a:r>
              <a:rPr lang="en-US" dirty="0" smtClean="0"/>
              <a:t>Krull goes to Portugal and befriends a Museum curator</a:t>
            </a:r>
          </a:p>
          <a:p>
            <a:r>
              <a:rPr lang="en-US" dirty="0" smtClean="0"/>
              <a:t>He flirts with the curator’s wife and daughter</a:t>
            </a:r>
          </a:p>
          <a:p>
            <a:r>
              <a:rPr lang="en-US" dirty="0" smtClean="0"/>
              <a:t>After chastising the daughter, the mother seduces Krull</a:t>
            </a:r>
          </a:p>
          <a:p>
            <a:r>
              <a:rPr lang="en-US" dirty="0" smtClean="0"/>
              <a:t>Krull has the charm of the Actor from the beginning, only he is more Real than the Actor; yet, he is pretending too…</a:t>
            </a:r>
          </a:p>
          <a:p>
            <a:r>
              <a:rPr lang="en-US" dirty="0" smtClean="0"/>
              <a:t>Modernist ambiguity—real and artificial</a:t>
            </a:r>
          </a:p>
          <a:p>
            <a:r>
              <a:rPr lang="en-US" dirty="0" smtClean="0"/>
              <a:t>Moral Ambiguity</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a:xfrm>
            <a:off x="301752" y="1527048"/>
            <a:ext cx="8613648" cy="4873752"/>
          </a:xfrm>
        </p:spPr>
        <p:txBody>
          <a:bodyPr>
            <a:normAutofit fontScale="92500" lnSpcReduction="10000"/>
          </a:bodyPr>
          <a:lstStyle/>
          <a:p>
            <a:r>
              <a:rPr lang="en-US" dirty="0" smtClean="0"/>
              <a:t>Krull is a </a:t>
            </a:r>
            <a:r>
              <a:rPr lang="en-US" dirty="0" err="1" smtClean="0"/>
              <a:t>Picaro</a:t>
            </a:r>
            <a:r>
              <a:rPr lang="en-US" dirty="0" smtClean="0"/>
              <a:t>…but unlike traditional </a:t>
            </a:r>
            <a:r>
              <a:rPr lang="en-US" dirty="0" err="1" smtClean="0"/>
              <a:t>picaros</a:t>
            </a:r>
            <a:r>
              <a:rPr lang="en-US" dirty="0" smtClean="0"/>
              <a:t>, he succeeds and make a success of his life of deception</a:t>
            </a:r>
          </a:p>
          <a:p>
            <a:r>
              <a:rPr lang="en-US" dirty="0" smtClean="0"/>
              <a:t>Unlike Augustine, he revels in his sensuality and does not question his life from a moral point of view</a:t>
            </a:r>
          </a:p>
          <a:p>
            <a:r>
              <a:rPr lang="en-US" dirty="0" smtClean="0"/>
              <a:t>Unlike Rousseau, he is a likable character—Mann has succeed in creating a likable rascal whom we root for…</a:t>
            </a:r>
          </a:p>
          <a:p>
            <a:r>
              <a:rPr lang="en-US" dirty="0" smtClean="0"/>
              <a:t>Unlike Goethe, Mann strips the artificiality of bourgeois life</a:t>
            </a:r>
          </a:p>
          <a:p>
            <a:r>
              <a:rPr lang="en-US" dirty="0" smtClean="0"/>
              <a:t>Art is equal to Nature: he is a better Marquis than the Marquis himself </a:t>
            </a:r>
          </a:p>
          <a:p>
            <a:r>
              <a:rPr lang="en-US" dirty="0" smtClean="0"/>
              <a:t>Illustrates the Modern uncertainty toward Real and Artificial</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Biography (1875-1955)</a:t>
            </a:r>
            <a:endParaRPr lang="en-US" dirty="0"/>
          </a:p>
        </p:txBody>
      </p:sp>
      <p:sp>
        <p:nvSpPr>
          <p:cNvPr id="5" name="Content Placeholder 4"/>
          <p:cNvSpPr>
            <a:spLocks noGrp="1"/>
          </p:cNvSpPr>
          <p:nvPr>
            <p:ph sz="half" idx="1"/>
          </p:nvPr>
        </p:nvSpPr>
        <p:spPr>
          <a:xfrm>
            <a:off x="301752" y="1371600"/>
            <a:ext cx="4194048" cy="4953000"/>
          </a:xfrm>
        </p:spPr>
        <p:txBody>
          <a:bodyPr>
            <a:normAutofit fontScale="92500" lnSpcReduction="10000"/>
          </a:bodyPr>
          <a:lstStyle/>
          <a:p>
            <a:r>
              <a:rPr lang="en-US" dirty="0" smtClean="0"/>
              <a:t>Father was a merchant and Senator in Germany; mother </a:t>
            </a:r>
            <a:r>
              <a:rPr lang="en-US" dirty="0"/>
              <a:t>a Portuguese-Creole </a:t>
            </a:r>
            <a:r>
              <a:rPr lang="en-US" dirty="0" smtClean="0"/>
              <a:t>Brazilian</a:t>
            </a:r>
          </a:p>
          <a:p>
            <a:r>
              <a:rPr lang="en-US" dirty="0" smtClean="0"/>
              <a:t>Studied Journalism in school and started writing fiction</a:t>
            </a:r>
          </a:p>
          <a:p>
            <a:r>
              <a:rPr lang="en-US" i="1" dirty="0"/>
              <a:t>Confessions of Felix Krull, Confidence Man, 1922</a:t>
            </a:r>
          </a:p>
          <a:p>
            <a:r>
              <a:rPr lang="en-US" i="1" dirty="0"/>
              <a:t>Death in Venice, 1913</a:t>
            </a:r>
          </a:p>
          <a:p>
            <a:r>
              <a:rPr lang="en-US" dirty="0" smtClean="0"/>
              <a:t>Critic of Fascism; Moved to Switzerland, 1933</a:t>
            </a:r>
          </a:p>
          <a:p>
            <a:r>
              <a:rPr lang="en-US" dirty="0" smtClean="0"/>
              <a:t>America 1940</a:t>
            </a:r>
          </a:p>
          <a:p>
            <a:r>
              <a:rPr lang="en-US" dirty="0" smtClean="0"/>
              <a:t>Novel Prize for Literature</a:t>
            </a:r>
          </a:p>
          <a:p>
            <a:endParaRPr lang="en-US" dirty="0"/>
          </a:p>
        </p:txBody>
      </p:sp>
      <p:pic>
        <p:nvPicPr>
          <p:cNvPr id="7" name="Content Placeholder 6"/>
          <p:cNvPicPr>
            <a:picLocks noGrp="1" noChangeAspect="1"/>
          </p:cNvPicPr>
          <p:nvPr>
            <p:ph sz="half" idx="2"/>
          </p:nvPr>
        </p:nvPicPr>
        <p:blipFill>
          <a:blip r:embed="rId2" cstate="print">
            <a:extLst>
              <a:ext uri="{28A0092B-C50C-407E-A947-70E740481C1C}">
                <a14:useLocalDpi xmlns:a14="http://schemas.microsoft.com/office/drawing/2010/main" xmlns="" val="0"/>
              </a:ext>
            </a:extLst>
          </a:blip>
          <a:stretch>
            <a:fillRect/>
          </a:stretch>
        </p:blipFill>
        <p:spPr>
          <a:xfrm>
            <a:off x="5029200" y="1600200"/>
            <a:ext cx="3276600" cy="4591285"/>
          </a:xfrm>
        </p:spPr>
      </p:pic>
    </p:spTree>
    <p:extLst>
      <p:ext uri="{BB962C8B-B14F-4D97-AF65-F5344CB8AC3E}">
        <p14:creationId xmlns:p14="http://schemas.microsoft.com/office/powerpoint/2010/main" xmlns="" val="2239885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Genre: Parody of Autobiography</a:t>
            </a:r>
            <a:endParaRPr lang="en-US" dirty="0"/>
          </a:p>
        </p:txBody>
      </p:sp>
      <p:sp>
        <p:nvSpPr>
          <p:cNvPr id="3" name="Content Placeholder 2"/>
          <p:cNvSpPr>
            <a:spLocks noGrp="1"/>
          </p:cNvSpPr>
          <p:nvPr>
            <p:ph sz="quarter" idx="1"/>
          </p:nvPr>
        </p:nvSpPr>
        <p:spPr/>
        <p:txBody>
          <a:bodyPr>
            <a:normAutofit fontScale="85000" lnSpcReduction="10000"/>
          </a:bodyPr>
          <a:lstStyle/>
          <a:p>
            <a:r>
              <a:rPr lang="en-US" dirty="0" smtClean="0"/>
              <a:t>Thomas Aquinas’s </a:t>
            </a:r>
            <a:r>
              <a:rPr lang="en-US" i="1" dirty="0" smtClean="0"/>
              <a:t>Confessions</a:t>
            </a:r>
          </a:p>
          <a:p>
            <a:r>
              <a:rPr lang="en-US" dirty="0" smtClean="0"/>
              <a:t>Goethe’s </a:t>
            </a:r>
            <a:r>
              <a:rPr lang="en-US" i="1" dirty="0" smtClean="0"/>
              <a:t>Autobiography</a:t>
            </a:r>
          </a:p>
          <a:p>
            <a:r>
              <a:rPr lang="en-US" dirty="0" smtClean="0"/>
              <a:t>Rousseau’s </a:t>
            </a:r>
            <a:r>
              <a:rPr lang="en-US" i="1" dirty="0" smtClean="0"/>
              <a:t>Confessions</a:t>
            </a:r>
            <a:endParaRPr lang="en-US" i="1" dirty="0" smtClean="0"/>
          </a:p>
          <a:p>
            <a:r>
              <a:rPr lang="en-US" dirty="0" smtClean="0"/>
              <a:t>Purpose of Aquinas’s: to present his life as morally depraved without Christ and then the transformation and blessedness after his conversion</a:t>
            </a:r>
          </a:p>
          <a:p>
            <a:r>
              <a:rPr lang="en-US" dirty="0" smtClean="0"/>
              <a:t>Krull’s is inimitable</a:t>
            </a:r>
          </a:p>
          <a:p>
            <a:r>
              <a:rPr lang="en-US" dirty="0" smtClean="0"/>
              <a:t>Like </a:t>
            </a:r>
            <a:r>
              <a:rPr lang="en-US" dirty="0" smtClean="0"/>
              <a:t>Augustine, he has two formative childhood experiences</a:t>
            </a:r>
          </a:p>
          <a:p>
            <a:r>
              <a:rPr lang="en-US" dirty="0" smtClean="0"/>
              <a:t>Theft of chocolates</a:t>
            </a:r>
          </a:p>
          <a:p>
            <a:r>
              <a:rPr lang="en-US" dirty="0" smtClean="0"/>
              <a:t>Sexual encounter with a </a:t>
            </a:r>
            <a:r>
              <a:rPr lang="en-US" dirty="0" smtClean="0"/>
              <a:t>prostitute</a:t>
            </a:r>
          </a:p>
          <a:p>
            <a:r>
              <a:rPr lang="en-US" dirty="0" smtClean="0"/>
              <a:t>Rousseau also describes sexual affairs with taboo women</a:t>
            </a:r>
          </a:p>
          <a:p>
            <a:r>
              <a:rPr lang="en-US" dirty="0" smtClean="0"/>
              <a:t>Goethe’s is more light and artificial</a:t>
            </a:r>
            <a:endParaRPr lang="en-US" dirty="0" smtClean="0"/>
          </a:p>
          <a:p>
            <a:endParaRPr lang="en-US" dirty="0"/>
          </a:p>
        </p:txBody>
      </p:sp>
    </p:spTree>
    <p:extLst>
      <p:ext uri="{BB962C8B-B14F-4D97-AF65-F5344CB8AC3E}">
        <p14:creationId xmlns:p14="http://schemas.microsoft.com/office/powerpoint/2010/main" xmlns="" val="525106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Mann on Krull’s Genre</a:t>
            </a:r>
            <a:endParaRPr lang="en-US" dirty="0"/>
          </a:p>
        </p:txBody>
      </p:sp>
      <p:sp>
        <p:nvSpPr>
          <p:cNvPr id="3" name="Content Placeholder 2"/>
          <p:cNvSpPr>
            <a:spLocks noGrp="1"/>
          </p:cNvSpPr>
          <p:nvPr>
            <p:ph sz="quarter" idx="1"/>
          </p:nvPr>
        </p:nvSpPr>
        <p:spPr/>
        <p:txBody>
          <a:bodyPr>
            <a:normAutofit lnSpcReduction="10000"/>
          </a:bodyPr>
          <a:lstStyle/>
          <a:p>
            <a:r>
              <a:rPr lang="en-US" dirty="0"/>
              <a:t>It is based on an idea of parody, that of taking an element of venerable tradition, of the </a:t>
            </a:r>
            <a:r>
              <a:rPr lang="en-US" dirty="0"/>
              <a:t>Goethean</a:t>
            </a:r>
            <a:r>
              <a:rPr lang="en-US" dirty="0"/>
              <a:t>, self-stylizing, autobiographic, and aristocratic confession, and translating it into the sphere of the humorous and the criminal. The novel has remained a fragment, but there are connoisseurs who consider its published sections my best and most felicitous achievement. Perhaps it is the most personal thing I have written, for it represents my attitude toward tradition, which is simultaneously loving and destructive and has dominated me as a writer.</a:t>
            </a:r>
          </a:p>
        </p:txBody>
      </p:sp>
    </p:spTree>
    <p:extLst>
      <p:ext uri="{BB962C8B-B14F-4D97-AF65-F5344CB8AC3E}">
        <p14:creationId xmlns:p14="http://schemas.microsoft.com/office/powerpoint/2010/main" xmlns="" val="1368614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Genre: Picaresque Novel</a:t>
            </a:r>
            <a:endParaRPr lang="en-US" dirty="0"/>
          </a:p>
        </p:txBody>
      </p:sp>
      <p:sp>
        <p:nvSpPr>
          <p:cNvPr id="3" name="Content Placeholder 2"/>
          <p:cNvSpPr>
            <a:spLocks noGrp="1"/>
          </p:cNvSpPr>
          <p:nvPr>
            <p:ph sz="quarter" idx="1"/>
          </p:nvPr>
        </p:nvSpPr>
        <p:spPr/>
        <p:txBody>
          <a:bodyPr>
            <a:normAutofit/>
          </a:bodyPr>
          <a:lstStyle/>
          <a:p>
            <a:r>
              <a:rPr lang="en-US" dirty="0" smtClean="0"/>
              <a:t>Spanish, Renaissance genre: </a:t>
            </a:r>
            <a:r>
              <a:rPr lang="en-US" dirty="0" smtClean="0"/>
              <a:t>Lazarillo</a:t>
            </a:r>
            <a:r>
              <a:rPr lang="en-US" dirty="0" smtClean="0"/>
              <a:t> de </a:t>
            </a:r>
            <a:r>
              <a:rPr lang="en-US" dirty="0" smtClean="0"/>
              <a:t>Tormes</a:t>
            </a:r>
            <a:r>
              <a:rPr lang="en-US" dirty="0" smtClean="0"/>
              <a:t>, 1554; </a:t>
            </a:r>
          </a:p>
          <a:p>
            <a:r>
              <a:rPr lang="en-US" dirty="0" smtClean="0"/>
              <a:t>Picaro</a:t>
            </a:r>
            <a:r>
              <a:rPr lang="en-US" dirty="0" smtClean="0"/>
              <a:t>—rogue or rascal</a:t>
            </a:r>
          </a:p>
          <a:p>
            <a:r>
              <a:rPr lang="en-US" dirty="0" smtClean="0"/>
              <a:t>Satirical presentation of realistic life</a:t>
            </a:r>
          </a:p>
          <a:p>
            <a:r>
              <a:rPr lang="en-US" dirty="0" smtClean="0"/>
              <a:t>Parody of autobiography </a:t>
            </a:r>
          </a:p>
          <a:p>
            <a:r>
              <a:rPr lang="en-US" dirty="0" smtClean="0"/>
              <a:t>Abnormal family </a:t>
            </a:r>
          </a:p>
          <a:p>
            <a:r>
              <a:rPr lang="en-US" dirty="0" smtClean="0"/>
              <a:t>Hints of unusual character in childhood</a:t>
            </a:r>
          </a:p>
          <a:p>
            <a:r>
              <a:rPr lang="en-US" dirty="0" smtClean="0"/>
              <a:t>Formative events that turn him toward a life of crime</a:t>
            </a:r>
          </a:p>
          <a:p>
            <a:r>
              <a:rPr lang="en-US" dirty="0" smtClean="0"/>
              <a:t>Social commentary on class and religious divisions</a:t>
            </a:r>
          </a:p>
          <a:p>
            <a:pPr marL="0" indent="0">
              <a:buNone/>
            </a:pPr>
            <a:endParaRPr lang="en-US" dirty="0"/>
          </a:p>
        </p:txBody>
      </p:sp>
    </p:spTree>
    <p:extLst>
      <p:ext uri="{BB962C8B-B14F-4D97-AF65-F5344CB8AC3E}">
        <p14:creationId xmlns:p14="http://schemas.microsoft.com/office/powerpoint/2010/main" xmlns="" val="1344506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of Picaresque Novels</a:t>
            </a:r>
            <a:endParaRPr lang="en-US" dirty="0"/>
          </a:p>
        </p:txBody>
      </p:sp>
      <p:sp>
        <p:nvSpPr>
          <p:cNvPr id="3" name="Content Placeholder 2"/>
          <p:cNvSpPr>
            <a:spLocks noGrp="1"/>
          </p:cNvSpPr>
          <p:nvPr>
            <p:ph sz="quarter" idx="1"/>
          </p:nvPr>
        </p:nvSpPr>
        <p:spPr/>
        <p:txBody>
          <a:bodyPr/>
          <a:lstStyle/>
          <a:p>
            <a:r>
              <a:rPr lang="es-ES" sz="3200" dirty="0"/>
              <a:t>Mateo </a:t>
            </a:r>
            <a:r>
              <a:rPr lang="es-ES" sz="3200" dirty="0"/>
              <a:t>Aleman’s</a:t>
            </a:r>
            <a:r>
              <a:rPr lang="es-ES" sz="3200" dirty="0"/>
              <a:t>, </a:t>
            </a:r>
            <a:r>
              <a:rPr lang="es-ES" sz="3200" i="1" dirty="0"/>
              <a:t>Guzmán de </a:t>
            </a:r>
            <a:r>
              <a:rPr lang="es-ES" sz="3200" i="1" dirty="0"/>
              <a:t>Alfarache</a:t>
            </a:r>
            <a:r>
              <a:rPr lang="es-ES" sz="3200" dirty="0"/>
              <a:t> (1599</a:t>
            </a:r>
          </a:p>
          <a:p>
            <a:r>
              <a:rPr lang="es-ES" sz="3200" dirty="0"/>
              <a:t>Francisco de Quevedo, El </a:t>
            </a:r>
            <a:r>
              <a:rPr lang="es-ES" sz="3200" dirty="0"/>
              <a:t>Buscon</a:t>
            </a:r>
            <a:endParaRPr lang="es-ES" sz="3200" dirty="0"/>
          </a:p>
          <a:p>
            <a:r>
              <a:rPr lang="es-ES" sz="3200" dirty="0"/>
              <a:t>Daniel </a:t>
            </a:r>
            <a:r>
              <a:rPr lang="es-ES" sz="3200" dirty="0"/>
              <a:t>Defoe’s</a:t>
            </a:r>
            <a:r>
              <a:rPr lang="es-ES" sz="3200" dirty="0"/>
              <a:t> </a:t>
            </a:r>
            <a:r>
              <a:rPr lang="es-ES" sz="3200" i="1" dirty="0"/>
              <a:t>Moll</a:t>
            </a:r>
            <a:r>
              <a:rPr lang="es-ES" sz="3200" i="1" dirty="0"/>
              <a:t> </a:t>
            </a:r>
            <a:r>
              <a:rPr lang="es-ES" sz="3200" i="1" dirty="0"/>
              <a:t>Flanders</a:t>
            </a:r>
            <a:r>
              <a:rPr lang="es-ES" sz="3200" i="1" dirty="0"/>
              <a:t>, 1722</a:t>
            </a:r>
          </a:p>
          <a:p>
            <a:r>
              <a:rPr lang="es-ES" sz="3200" dirty="0"/>
              <a:t>Henry </a:t>
            </a:r>
            <a:r>
              <a:rPr lang="es-ES" sz="3200" dirty="0"/>
              <a:t>Fieldings</a:t>
            </a:r>
            <a:r>
              <a:rPr lang="es-ES" sz="3200" dirty="0"/>
              <a:t>’ </a:t>
            </a:r>
            <a:r>
              <a:rPr lang="es-ES" sz="3200" i="1" dirty="0"/>
              <a:t>Tom </a:t>
            </a:r>
            <a:r>
              <a:rPr lang="es-ES" sz="3200" i="1" dirty="0" smtClean="0"/>
              <a:t>Jones, 1749</a:t>
            </a:r>
            <a:endParaRPr lang="es-ES" sz="3200" i="1" dirty="0"/>
          </a:p>
          <a:p>
            <a:r>
              <a:rPr lang="es-ES" sz="3200" dirty="0"/>
              <a:t>Voltaire’s</a:t>
            </a:r>
            <a:r>
              <a:rPr lang="es-ES" sz="3200" i="1" dirty="0"/>
              <a:t> </a:t>
            </a:r>
            <a:r>
              <a:rPr lang="es-ES" sz="3200" i="1" dirty="0" smtClean="0"/>
              <a:t>Candide</a:t>
            </a:r>
            <a:r>
              <a:rPr lang="es-ES" sz="3200" i="1" dirty="0" smtClean="0"/>
              <a:t>, 1759</a:t>
            </a:r>
            <a:endParaRPr lang="es-ES" sz="3200" i="1" dirty="0"/>
          </a:p>
          <a:p>
            <a:r>
              <a:rPr lang="es-ES" sz="3200" dirty="0"/>
              <a:t>Mark </a:t>
            </a:r>
            <a:r>
              <a:rPr lang="es-ES" sz="3200" dirty="0"/>
              <a:t>Twain</a:t>
            </a:r>
            <a:r>
              <a:rPr lang="es-ES" sz="3200" i="1" dirty="0"/>
              <a:t>, </a:t>
            </a:r>
            <a:r>
              <a:rPr lang="es-ES" sz="3200" i="1" dirty="0"/>
              <a:t>Adventures</a:t>
            </a:r>
            <a:r>
              <a:rPr lang="es-ES" sz="3200" i="1" dirty="0"/>
              <a:t> of </a:t>
            </a:r>
            <a:r>
              <a:rPr lang="es-ES" sz="3200" i="1" dirty="0"/>
              <a:t>Huckleberry</a:t>
            </a:r>
            <a:r>
              <a:rPr lang="es-ES" sz="3200" i="1" dirty="0"/>
              <a:t> </a:t>
            </a:r>
            <a:r>
              <a:rPr lang="es-ES" sz="3200" i="1" dirty="0" smtClean="0"/>
              <a:t>Finn</a:t>
            </a:r>
            <a:r>
              <a:rPr lang="es-ES" sz="3200" i="1" dirty="0" smtClean="0"/>
              <a:t>, 1884</a:t>
            </a:r>
            <a:endParaRPr lang="en-US" sz="3200" i="1" dirty="0"/>
          </a:p>
          <a:p>
            <a:endParaRPr lang="en-US" dirty="0"/>
          </a:p>
        </p:txBody>
      </p:sp>
    </p:spTree>
    <p:extLst>
      <p:ext uri="{BB962C8B-B14F-4D97-AF65-F5344CB8AC3E}">
        <p14:creationId xmlns:p14="http://schemas.microsoft.com/office/powerpoint/2010/main" xmlns="" val="3418404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Krull’s Origins</a:t>
            </a:r>
            <a:endParaRPr lang="en-US" dirty="0"/>
          </a:p>
        </p:txBody>
      </p:sp>
      <p:sp>
        <p:nvSpPr>
          <p:cNvPr id="3" name="Content Placeholder 2"/>
          <p:cNvSpPr>
            <a:spLocks noGrp="1"/>
          </p:cNvSpPr>
          <p:nvPr>
            <p:ph sz="quarter" idx="1"/>
          </p:nvPr>
        </p:nvSpPr>
        <p:spPr/>
        <p:txBody>
          <a:bodyPr>
            <a:normAutofit fontScale="92500"/>
          </a:bodyPr>
          <a:lstStyle/>
          <a:p>
            <a:r>
              <a:rPr lang="en-US" dirty="0" smtClean="0"/>
              <a:t>Bourgeois family, but with a bad reputation</a:t>
            </a:r>
          </a:p>
          <a:p>
            <a:r>
              <a:rPr lang="en-US" dirty="0" smtClean="0"/>
              <a:t>Famous for parties that get a bit out of hand</a:t>
            </a:r>
          </a:p>
          <a:p>
            <a:r>
              <a:rPr lang="en-US" dirty="0" smtClean="0"/>
              <a:t>Friend could not come to his house to play “because our family was not quite respectable”</a:t>
            </a:r>
          </a:p>
          <a:p>
            <a:r>
              <a:rPr lang="en-US" dirty="0" smtClean="0"/>
              <a:t>Mother and daughter with a painter, “roused him to such a pitch that he pursued them giggling up the stairs.”</a:t>
            </a:r>
          </a:p>
          <a:p>
            <a:r>
              <a:rPr lang="en-US" dirty="0" smtClean="0"/>
              <a:t>Artists; actors and actresses; Jewish banker; journalist</a:t>
            </a:r>
          </a:p>
          <a:p>
            <a:r>
              <a:rPr lang="en-US" dirty="0" smtClean="0"/>
              <a:t>“It was mostly these social affairs that provoked the town gossip…but I learned early that it was the economic aspect of the situation that was principally in question.”</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Krull’s character</a:t>
            </a:r>
            <a:endParaRPr lang="en-US" dirty="0"/>
          </a:p>
        </p:txBody>
      </p:sp>
      <p:sp>
        <p:nvSpPr>
          <p:cNvPr id="3" name="Content Placeholder 2"/>
          <p:cNvSpPr>
            <a:spLocks noGrp="1"/>
          </p:cNvSpPr>
          <p:nvPr>
            <p:ph sz="quarter" idx="1"/>
          </p:nvPr>
        </p:nvSpPr>
        <p:spPr>
          <a:xfrm>
            <a:off x="301752" y="1527048"/>
            <a:ext cx="8537448" cy="4797552"/>
          </a:xfrm>
        </p:spPr>
        <p:txBody>
          <a:bodyPr>
            <a:normAutofit fontScale="92500" lnSpcReduction="20000"/>
          </a:bodyPr>
          <a:lstStyle/>
          <a:p>
            <a:r>
              <a:rPr lang="en-US" dirty="0" smtClean="0"/>
              <a:t>Dreamy and imaginative</a:t>
            </a:r>
          </a:p>
          <a:p>
            <a:r>
              <a:rPr lang="en-US" dirty="0" smtClean="0"/>
              <a:t>He likes to pretend to be the Kaiser or other types of people</a:t>
            </a:r>
          </a:p>
          <a:p>
            <a:r>
              <a:rPr lang="en-US" dirty="0" smtClean="0"/>
              <a:t>His Godfather dresses him up in costumes and paints him</a:t>
            </a:r>
          </a:p>
          <a:p>
            <a:r>
              <a:rPr lang="en-US" dirty="0" smtClean="0"/>
              <a:t>He watches some musicians play and learns how to play violin like a prodigy.</a:t>
            </a:r>
          </a:p>
          <a:p>
            <a:r>
              <a:rPr lang="en-US" dirty="0" smtClean="0"/>
              <a:t>For the first time he wins the applause of aristocrats and wealthy…especially ladies…A Russian princess “took my head between her </a:t>
            </a:r>
            <a:r>
              <a:rPr lang="en-US" dirty="0" err="1" smtClean="0"/>
              <a:t>beringed</a:t>
            </a:r>
            <a:r>
              <a:rPr lang="en-US" dirty="0" smtClean="0"/>
              <a:t> hands and kissed my brow…then in a burst of enthusiasm she snatched a lyre-shaped diamond brooch from her throat and pinned it on my blouse…”</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Costume Makes the Man</a:t>
            </a:r>
            <a:endParaRPr lang="en-US" dirty="0"/>
          </a:p>
        </p:txBody>
      </p:sp>
      <p:sp>
        <p:nvSpPr>
          <p:cNvPr id="3" name="Content Placeholder 2"/>
          <p:cNvSpPr>
            <a:spLocks noGrp="1"/>
          </p:cNvSpPr>
          <p:nvPr>
            <p:ph sz="quarter" idx="1"/>
          </p:nvPr>
        </p:nvSpPr>
        <p:spPr/>
        <p:txBody>
          <a:bodyPr/>
          <a:lstStyle/>
          <a:p>
            <a:r>
              <a:rPr lang="en-US" dirty="0" smtClean="0"/>
              <a:t>“in each disguise I assumed, I looked better and more natural than in the last.”</a:t>
            </a:r>
          </a:p>
          <a:p>
            <a:r>
              <a:rPr lang="en-US" dirty="0" smtClean="0"/>
              <a:t>“My godfather even asserted that with the aid of costume and wig I seemed not only able to put on whatever social rank or personal characteristics I chose, but could actually adapt myself to any given period or century.”</a:t>
            </a:r>
          </a:p>
          <a:p>
            <a:r>
              <a:rPr lang="en-US" dirty="0" smtClean="0"/>
              <a:t>Foreshadows his later adventures and his ability</a:t>
            </a:r>
          </a:p>
          <a:p>
            <a:r>
              <a:rPr lang="en-US" dirty="0" smtClean="0"/>
              <a:t>Criticizes social class by showing the artificiality of its most visible manifestation—clothes as status</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129</TotalTime>
  <Words>1262</Words>
  <Application>Microsoft Office PowerPoint</Application>
  <PresentationFormat>On-screen Show (4:3)</PresentationFormat>
  <Paragraphs>104</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Civic</vt:lpstr>
      <vt:lpstr>Confessions of Felix Krull: Confidence Man by Thomas Mann</vt:lpstr>
      <vt:lpstr>Biography (1875-1955)</vt:lpstr>
      <vt:lpstr>Genre: Parody of Autobiography</vt:lpstr>
      <vt:lpstr>Mann on Krull’s Genre</vt:lpstr>
      <vt:lpstr>Genre: Picaresque Novel</vt:lpstr>
      <vt:lpstr>Sample of Picaresque Novels</vt:lpstr>
      <vt:lpstr>Krull’s Origins</vt:lpstr>
      <vt:lpstr>Krull’s character</vt:lpstr>
      <vt:lpstr>Costume Makes the Man</vt:lpstr>
      <vt:lpstr>What Is Real?</vt:lpstr>
      <vt:lpstr>Learns how to Pretend</vt:lpstr>
      <vt:lpstr>Art vs Nature</vt:lpstr>
      <vt:lpstr>Sexual Awakening</vt:lpstr>
      <vt:lpstr>Life as a Waiter</vt:lpstr>
      <vt:lpstr>Prince and the Pauper episode</vt:lpstr>
      <vt:lpstr>Conclusion</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Confessions of Felix Krull: Confidence Man by Thomas Mann</dc:title>
  <dc:creator>Alan</dc:creator>
  <cp:lastModifiedBy>AHaffa</cp:lastModifiedBy>
  <cp:revision>26</cp:revision>
  <dcterms:created xsi:type="dcterms:W3CDTF">2012-04-10T13:32:45Z</dcterms:created>
  <dcterms:modified xsi:type="dcterms:W3CDTF">2012-04-10T15:57:56Z</dcterms:modified>
</cp:coreProperties>
</file>